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0" r:id="rId2"/>
    <p:sldId id="258" r:id="rId3"/>
    <p:sldId id="260" r:id="rId4"/>
    <p:sldId id="261" r:id="rId5"/>
    <p:sldId id="262" r:id="rId6"/>
    <p:sldId id="267" r:id="rId7"/>
    <p:sldId id="266" r:id="rId8"/>
    <p:sldId id="279" r:id="rId9"/>
    <p:sldId id="268" r:id="rId10"/>
    <p:sldId id="269" r:id="rId11"/>
    <p:sldId id="272" r:id="rId12"/>
    <p:sldId id="274" r:id="rId13"/>
    <p:sldId id="271" r:id="rId14"/>
    <p:sldId id="275" r:id="rId15"/>
    <p:sldId id="273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605"/>
    <p:restoredTop sz="94595"/>
  </p:normalViewPr>
  <p:slideViewPr>
    <p:cSldViewPr snapToGrid="0" snapToObjects="1">
      <p:cViewPr varScale="1">
        <p:scale>
          <a:sx n="39" d="100"/>
          <a:sy n="39" d="100"/>
        </p:scale>
        <p:origin x="184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Considerations when choosing priors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Priors in Bayesian Phylogenetics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4F71-3A7E-30BA-5392-2B612B9D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8418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Prior and Likelihood act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14942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largely excludes the most likely values of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2A8F6E-2948-564A-8079-D3282B133844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3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 does the Posterior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115966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Likelihood provides no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E2BD3D-27E6-DD4D-A627-1F118F30B8D2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the Posterior will be equal to the prior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289749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is equal to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195C09-45D2-FC41-AC86-A4F51DC72CE1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5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 the posterior will be more ”peaked/narrower” than either Prior or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3319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affects everything.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4" name="Circular Arrow 3">
            <a:extLst>
              <a:ext uri="{FF2B5EF4-FFF2-40B4-BE49-F238E27FC236}">
                <a16:creationId xmlns:a16="http://schemas.microsoft.com/office/drawing/2014/main" id="{C15DC723-E3AB-F347-9AE8-6B59E8C845FB}"/>
              </a:ext>
            </a:extLst>
          </p:cNvPr>
          <p:cNvSpPr/>
          <p:nvPr/>
        </p:nvSpPr>
        <p:spPr>
          <a:xfrm flipH="1">
            <a:off x="6363730" y="3429000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C43CB9B4-E785-8349-80F5-97B02F69FFFC}"/>
              </a:ext>
            </a:extLst>
          </p:cNvPr>
          <p:cNvSpPr/>
          <p:nvPr/>
        </p:nvSpPr>
        <p:spPr>
          <a:xfrm flipH="1">
            <a:off x="8048368" y="3488724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16D2528A-1735-174C-9EEB-7E24AA435B59}"/>
              </a:ext>
            </a:extLst>
          </p:cNvPr>
          <p:cNvSpPr/>
          <p:nvPr/>
        </p:nvSpPr>
        <p:spPr>
          <a:xfrm flipH="1">
            <a:off x="5399901" y="1210962"/>
            <a:ext cx="6253746" cy="465412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4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prior distributions are revealed by sampling under the prior.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10" name="Multiply 9">
            <a:extLst>
              <a:ext uri="{FF2B5EF4-FFF2-40B4-BE49-F238E27FC236}">
                <a16:creationId xmlns:a16="http://schemas.microsoft.com/office/drawing/2014/main" id="{718BEA36-5A13-5A49-A09D-DC269190AC22}"/>
              </a:ext>
            </a:extLst>
          </p:cNvPr>
          <p:cNvSpPr/>
          <p:nvPr/>
        </p:nvSpPr>
        <p:spPr>
          <a:xfrm>
            <a:off x="2838091" y="4115105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F4100575-6781-A346-87A5-6EB649644BBB}"/>
              </a:ext>
            </a:extLst>
          </p:cNvPr>
          <p:cNvSpPr/>
          <p:nvPr/>
        </p:nvSpPr>
        <p:spPr>
          <a:xfrm>
            <a:off x="4383657" y="3840669"/>
            <a:ext cx="865516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498F2D18-2A22-B04E-9C87-8FC90DB1040F}"/>
              </a:ext>
            </a:extLst>
          </p:cNvPr>
          <p:cNvSpPr/>
          <p:nvPr/>
        </p:nvSpPr>
        <p:spPr>
          <a:xfrm>
            <a:off x="7375586" y="4402653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7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Priors denote our prior belief/expectations in certain parameter values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830-98E9-2B42-9604-57FC8066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example: Choosing priors on the evolutionary rates for SARS-CoV-2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02D1-2C94-4D4D-9F34-A339DA23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related viruses (preferably in the same host)</a:t>
            </a:r>
          </a:p>
          <a:p>
            <a:pPr lvl="1"/>
            <a:r>
              <a:rPr lang="en-US" dirty="0"/>
              <a:t>SARS</a:t>
            </a:r>
          </a:p>
          <a:p>
            <a:pPr lvl="1"/>
            <a:r>
              <a:rPr lang="en-US" dirty="0"/>
              <a:t>MERS</a:t>
            </a:r>
          </a:p>
          <a:p>
            <a:r>
              <a:rPr lang="en-US" dirty="0"/>
              <a:t>What are their evolutionary rates</a:t>
            </a:r>
          </a:p>
        </p:txBody>
      </p:sp>
    </p:spTree>
    <p:extLst>
      <p:ext uri="{BB962C8B-B14F-4D97-AF65-F5344CB8AC3E}">
        <p14:creationId xmlns:p14="http://schemas.microsoft.com/office/powerpoint/2010/main" val="5035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B97C-8C4A-9A4B-8C97-E77CEBE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 evolutionary rate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B3EF0-E6CE-F04D-8B61-1F5A1086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6696"/>
            <a:ext cx="10515600" cy="292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1D6F3-D413-8F4C-BE3A-0D22A137AD7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2004,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32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evolutionary rate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D6E94-F087-A044-B825-DA6BB8A9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79" y="2064543"/>
            <a:ext cx="9909116" cy="8153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6363-868A-154C-9399-2C84F3A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04" y="3429000"/>
            <a:ext cx="3155576" cy="31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has an evolutionary rate similar to MERS-CoV-2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E706B-2183-7E4D-A64E-EB60E620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Duchene et al. (2019), Virus </a:t>
            </a:r>
            <a:r>
              <a:rPr lang="en-US" dirty="0" err="1"/>
              <a:t>Evol</a:t>
            </a:r>
            <a:r>
              <a:rPr lang="en-US" dirty="0"/>
              <a:t>. estimate the average rate to be 1.1 × 10</a:t>
            </a:r>
            <a:r>
              <a:rPr lang="en-US" baseline="30000" dirty="0"/>
              <a:t>−3</a:t>
            </a:r>
            <a:r>
              <a:rPr lang="en-US" dirty="0"/>
              <a:t> subs/site/year</a:t>
            </a:r>
          </a:p>
        </p:txBody>
      </p:sp>
    </p:spTree>
    <p:extLst>
      <p:ext uri="{BB962C8B-B14F-4D97-AF65-F5344CB8AC3E}">
        <p14:creationId xmlns:p14="http://schemas.microsoft.com/office/powerpoint/2010/main" val="311368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wrong with the prior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2021, </a:t>
            </a:r>
            <a:r>
              <a:rPr lang="en-US" i="1" dirty="0" err="1"/>
              <a:t>BioRxiv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F11708-84EC-6E4B-B03E-7B881C41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NL63: 1.3 × 10−4 (CI 1.1 – 1.5 × 10−4) </a:t>
            </a:r>
          </a:p>
          <a:p>
            <a:r>
              <a:rPr lang="en-US" dirty="0"/>
              <a:t>229E: 2.5 × 10</a:t>
            </a:r>
            <a:r>
              <a:rPr lang="en-US" baseline="30000" dirty="0"/>
              <a:t>−4</a:t>
            </a:r>
            <a:r>
              <a:rPr lang="en-US" dirty="0"/>
              <a:t> (CI 2.2 – 2.7 × 10</a:t>
            </a:r>
            <a:r>
              <a:rPr lang="en-US" baseline="30000" dirty="0"/>
              <a:t>−4</a:t>
            </a:r>
            <a:r>
              <a:rPr lang="en-US" dirty="0"/>
              <a:t>)</a:t>
            </a:r>
          </a:p>
          <a:p>
            <a:r>
              <a:rPr lang="en-US" dirty="0"/>
              <a:t>OC43: 2.1 × 10</a:t>
            </a:r>
            <a:r>
              <a:rPr lang="en-US" baseline="30000" dirty="0"/>
              <a:t>−4</a:t>
            </a:r>
            <a:r>
              <a:rPr lang="en-US" dirty="0"/>
              <a:t> (CI 1.9 – 2.3 × 10</a:t>
            </a:r>
            <a:r>
              <a:rPr lang="en-US" baseline="30000" dirty="0"/>
              <a:t>−4</a:t>
            </a:r>
            <a:r>
              <a:rPr lang="en-US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1395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99050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2CC7E-CB7B-6542-8B03-F21133602CFB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5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7944</TotalTime>
  <Words>346</Words>
  <Application>Microsoft Macintosh PowerPoint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Helvetica</vt:lpstr>
      <vt:lpstr>Office Theme</vt:lpstr>
      <vt:lpstr>Considerations when choosing priors</vt:lpstr>
      <vt:lpstr>Priors denote our prior belief/expectations in certain parameter values</vt:lpstr>
      <vt:lpstr>Practical example: Choosing priors on the evolutionary rates for SARS-CoV-2 </vt:lpstr>
      <vt:lpstr>SARS evolutionary rate</vt:lpstr>
      <vt:lpstr>MERS evolutionary rate</vt:lpstr>
      <vt:lpstr>SARS-CoV-2 has an evolutionary rate similar to MERS-CoV-2</vt:lpstr>
      <vt:lpstr>Going wrong with the prior</vt:lpstr>
      <vt:lpstr>Posterior is the product of Prior and Likelihood</vt:lpstr>
      <vt:lpstr>Posterior is the product of Prior and Likelihood</vt:lpstr>
      <vt:lpstr>How do the Prior and Likelihood act together</vt:lpstr>
      <vt:lpstr>If the prior largely excludes the most likely values of the Likelihood</vt:lpstr>
      <vt:lpstr>The so does the Posterior</vt:lpstr>
      <vt:lpstr>If the Likelihood provides no information</vt:lpstr>
      <vt:lpstr>Then the Posterior will be equal to the prior</vt:lpstr>
      <vt:lpstr>If the prior is equal to the likelihood</vt:lpstr>
      <vt:lpstr>Then the posterior will be more ”peaked/narrower” than either Prior or Likelihood</vt:lpstr>
      <vt:lpstr>Everything affects everything.</vt:lpstr>
      <vt:lpstr>True prior distributions are revealed by sampling under the prior.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50</cp:revision>
  <dcterms:created xsi:type="dcterms:W3CDTF">2020-07-05T17:44:26Z</dcterms:created>
  <dcterms:modified xsi:type="dcterms:W3CDTF">2022-07-25T20:05:07Z</dcterms:modified>
</cp:coreProperties>
</file>